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40"/>
  </p:notesMasterIdLst>
  <p:handoutMasterIdLst>
    <p:handoutMasterId r:id="rId41"/>
  </p:handoutMasterIdLst>
  <p:sldIdLst>
    <p:sldId id="256" r:id="rId2"/>
    <p:sldId id="321" r:id="rId3"/>
    <p:sldId id="324" r:id="rId4"/>
    <p:sldId id="322" r:id="rId5"/>
    <p:sldId id="331" r:id="rId6"/>
    <p:sldId id="325" r:id="rId7"/>
    <p:sldId id="323" r:id="rId8"/>
    <p:sldId id="333" r:id="rId9"/>
    <p:sldId id="326" r:id="rId10"/>
    <p:sldId id="329" r:id="rId11"/>
    <p:sldId id="271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315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7" r:id="rId32"/>
    <p:sldId id="295" r:id="rId33"/>
    <p:sldId id="296" r:id="rId34"/>
    <p:sldId id="297" r:id="rId35"/>
    <p:sldId id="298" r:id="rId36"/>
    <p:sldId id="311" r:id="rId37"/>
    <p:sldId id="330" r:id="rId38"/>
    <p:sldId id="320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3" autoAdjust="0"/>
    <p:restoredTop sz="94633"/>
  </p:normalViewPr>
  <p:slideViewPr>
    <p:cSldViewPr>
      <p:cViewPr varScale="1">
        <p:scale>
          <a:sx n="120" d="100"/>
          <a:sy n="120" d="100"/>
        </p:scale>
        <p:origin x="151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6117D-1131-44BB-8B40-DE99D0553240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225BF-B3EC-4150-A0BC-A5036C90A9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047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78E95-1E82-4FB0-A0FE-8AE68AC15FAC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95629-496C-4CB0-A4C5-5225FC357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3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95629-496C-4CB0-A4C5-5225FC3573D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602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cc18f3ab0b_0_4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cc18f3ab0b_0_4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2344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95629-496C-4CB0-A4C5-5225FC3573D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455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cc18f3ab0b_0_4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cc18f3ab0b_0_4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522101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cc18f3ab0b_0_4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cc18f3ab0b_0_4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924789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cc18f3ab0b_0_5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cc18f3ab0b_0_5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487447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cc18f3ab0b_0_5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cc18f3ab0b_0_5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735395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cc18f3ab0b_0_5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cc18f3ab0b_0_5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889060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cc18f3ab0b_0_5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cc18f3ab0b_0_5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5448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cc18f3ab0b_0_5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cc18f3ab0b_0_5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651278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cc18f3ab0b_0_5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cc18f3ab0b_0_5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28319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95629-496C-4CB0-A4C5-5225FC3573D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813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cc18f3ab0b_0_5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cc18f3ab0b_0_5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637299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cc18f3ab0b_0_5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cc18f3ab0b_0_5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555351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cc18f3ab0b_0_6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cc18f3ab0b_0_6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98921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95629-496C-4CB0-A4C5-5225FC3573D5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6672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cc18f3ab0b_0_6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cc18f3ab0b_0_6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857292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cc18f3ab0b_0_6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cc18f3ab0b_0_6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245959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cc18f3ab0b_0_6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cc18f3ab0b_0_6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265692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cc18f3ab0b_0_6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cc18f3ab0b_0_6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366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c18f3ab0b_0_4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c18f3ab0b_0_4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1809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c18f3ab0b_0_3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c18f3ab0b_0_3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8549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c18f3ab0b_0_3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c18f3ab0b_0_3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46679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c18f3ab0b_0_3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c18f3ab0b_0_3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56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cc18f3ab0b_0_3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cc18f3ab0b_0_3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24285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cc18f3ab0b_0_3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cc18f3ab0b_0_3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62887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cc18f3ab0b_0_4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cc18f3ab0b_0_4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86281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7AAB-CE42-453B-8341-199EE43B5BB1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4C876E1-C635-4AED-971F-070868AEC2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14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7AAB-CE42-453B-8341-199EE43B5BB1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4C876E1-C635-4AED-971F-070868AEC2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15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7AAB-CE42-453B-8341-199EE43B5BB1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4C876E1-C635-4AED-971F-070868AEC2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3712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7AAB-CE42-453B-8341-199EE43B5BB1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4C876E1-C635-4AED-971F-070868AEC2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973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7AAB-CE42-453B-8341-199EE43B5BB1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4C876E1-C635-4AED-971F-070868AEC2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3192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7AAB-CE42-453B-8341-199EE43B5BB1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4C876E1-C635-4AED-971F-070868AEC2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08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7AAB-CE42-453B-8341-199EE43B5BB1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76E1-C635-4AED-971F-070868AEC2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5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7AAB-CE42-453B-8341-199EE43B5BB1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76E1-C635-4AED-971F-070868AEC2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24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7AAB-CE42-453B-8341-199EE43B5BB1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76E1-C635-4AED-971F-070868AEC2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68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7AAB-CE42-453B-8341-199EE43B5BB1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4C876E1-C635-4AED-971F-070868AEC2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9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7AAB-CE42-453B-8341-199EE43B5BB1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4C876E1-C635-4AED-971F-070868AEC2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7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7AAB-CE42-453B-8341-199EE43B5BB1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4C876E1-C635-4AED-971F-070868AEC2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46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7AAB-CE42-453B-8341-199EE43B5BB1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76E1-C635-4AED-971F-070868AEC2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908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7AAB-CE42-453B-8341-199EE43B5BB1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76E1-C635-4AED-971F-070868AEC2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86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7AAB-CE42-453B-8341-199EE43B5BB1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76E1-C635-4AED-971F-070868AEC2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50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7AAB-CE42-453B-8341-199EE43B5BB1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4C876E1-C635-4AED-971F-070868AEC2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84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67AAB-CE42-453B-8341-199EE43B5BB1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4C876E1-C635-4AED-971F-070868AEC2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7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58296"/>
            <a:ext cx="7772400" cy="1199704"/>
          </a:xfrm>
        </p:spPr>
        <p:txBody>
          <a:bodyPr>
            <a:normAutofit fontScale="92500" lnSpcReduction="20000"/>
          </a:bodyPr>
          <a:lstStyle/>
          <a:p>
            <a:endParaRPr lang="en-US" sz="4000" dirty="0">
              <a:solidFill>
                <a:schemeClr val="tx1"/>
              </a:solidFill>
            </a:endParaRPr>
          </a:p>
          <a:p>
            <a:pPr algn="r"/>
            <a:r>
              <a:rPr lang="en-US" sz="4000" dirty="0">
                <a:solidFill>
                  <a:schemeClr val="accent1"/>
                </a:solidFill>
              </a:rPr>
              <a:t>APRIL </a:t>
            </a:r>
            <a:r>
              <a:rPr lang="en-US" sz="4000" dirty="0" smtClean="0">
                <a:solidFill>
                  <a:schemeClr val="accent1"/>
                </a:solidFill>
              </a:rPr>
              <a:t>30</a:t>
            </a:r>
            <a:r>
              <a:rPr lang="en-US" sz="4000" baseline="30000" dirty="0" smtClean="0">
                <a:solidFill>
                  <a:schemeClr val="accent1"/>
                </a:solidFill>
              </a:rPr>
              <a:t>th </a:t>
            </a:r>
            <a:r>
              <a:rPr lang="en-US" sz="4000" dirty="0" smtClean="0">
                <a:solidFill>
                  <a:schemeClr val="accent1"/>
                </a:solidFill>
              </a:rPr>
              <a:t>2022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90600" y="228600"/>
            <a:ext cx="1118743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Bristol Township School District</a:t>
            </a:r>
          </a:p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Tuitions, Special Education, Pupil Services</a:t>
            </a:r>
          </a:p>
          <a:p>
            <a:pPr algn="ctr"/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 Health Services</a:t>
            </a:r>
          </a:p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 Presentation</a:t>
            </a:r>
          </a:p>
          <a:p>
            <a:pPr algn="ctr"/>
            <a:endParaRPr lang="en-US" sz="3600" dirty="0"/>
          </a:p>
          <a:p>
            <a:pPr algn="ctr"/>
            <a:endParaRPr lang="en-US" sz="3600" dirty="0"/>
          </a:p>
        </p:txBody>
      </p:sp>
      <p:pic>
        <p:nvPicPr>
          <p:cNvPr id="1026" name="Picture 2" descr="Bristol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310" y="3918530"/>
            <a:ext cx="187761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91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399" y="31282"/>
            <a:ext cx="6589199" cy="6712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Major Cost Drivers</a:t>
            </a:r>
            <a:br>
              <a:rPr lang="en-US" dirty="0" smtClean="0"/>
            </a:br>
            <a:r>
              <a:rPr lang="en-US" dirty="0" smtClean="0"/>
              <a:t>Special Education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827371"/>
              </p:ext>
            </p:extLst>
          </p:nvPr>
        </p:nvGraphicFramePr>
        <p:xfrm>
          <a:off x="609599" y="1447800"/>
          <a:ext cx="79248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4350">
                  <a:extLst>
                    <a:ext uri="{9D8B030D-6E8A-4147-A177-3AD203B41FA5}">
                      <a16:colId xmlns:a16="http://schemas.microsoft.com/office/drawing/2014/main" val="194197071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75651414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488541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Driver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What’s Included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2022 Budget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310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STS/GHR </a:t>
                      </a:r>
                    </a:p>
                    <a:p>
                      <a:pPr algn="ctr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(1241-329) 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PCA Support for Students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b="0" dirty="0" smtClean="0">
                          <a:effectLst/>
                          <a:latin typeface="Arial" panose="020B0604020202020204" pitchFamily="34" charset="0"/>
                        </a:rPr>
                        <a:t>1,200,000.00</a:t>
                      </a:r>
                      <a:endParaRPr lang="en-US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92734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3604" y="2514600"/>
            <a:ext cx="77723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Supervisors have worked at reducing students’ need for PCA’s   </a:t>
            </a:r>
          </a:p>
          <a:p>
            <a:endParaRPr lang="en-US" dirty="0"/>
          </a:p>
          <a:p>
            <a:r>
              <a:rPr lang="en-US" dirty="0" smtClean="0"/>
              <a:t>Looking to increase student independence</a:t>
            </a:r>
          </a:p>
          <a:p>
            <a:endParaRPr lang="en-US" dirty="0"/>
          </a:p>
          <a:p>
            <a:r>
              <a:rPr lang="en-US" dirty="0" smtClean="0"/>
              <a:t>Budget Reduction $100,000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3270476"/>
              </p:ext>
            </p:extLst>
          </p:nvPr>
        </p:nvGraphicFramePr>
        <p:xfrm>
          <a:off x="609599" y="4191000"/>
          <a:ext cx="79248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4350">
                  <a:extLst>
                    <a:ext uri="{9D8B030D-6E8A-4147-A177-3AD203B41FA5}">
                      <a16:colId xmlns:a16="http://schemas.microsoft.com/office/drawing/2014/main" val="194197071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75651414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488541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Driver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What’s Included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2023 Budget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310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STS/GHR </a:t>
                      </a:r>
                    </a:p>
                    <a:p>
                      <a:pPr algn="ctr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(1241-329) 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PCA Support for Students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b="0" dirty="0" smtClean="0">
                          <a:effectLst/>
                          <a:latin typeface="Arial" panose="020B0604020202020204" pitchFamily="34" charset="0"/>
                        </a:rPr>
                        <a:t>1,100,000.00</a:t>
                      </a:r>
                      <a:endParaRPr lang="en-US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927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38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Google Shape;60;p14"/>
          <p:cNvGraphicFramePr/>
          <p:nvPr>
            <p:extLst>
              <p:ext uri="{D42A27DB-BD31-4B8C-83A1-F6EECF244321}">
                <p14:modId xmlns:p14="http://schemas.microsoft.com/office/powerpoint/2010/main" val="2984379950"/>
              </p:ext>
            </p:extLst>
          </p:nvPr>
        </p:nvGraphicFramePr>
        <p:xfrm>
          <a:off x="914400" y="990600"/>
          <a:ext cx="7740557" cy="522349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124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1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3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6334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Description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22/23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Lifeskills Elm E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s</a:t>
                      </a: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y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$9,500.00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$9,500.00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19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ESY </a:t>
                      </a: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Lifeskills </a:t>
                      </a: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Sec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$16,245.00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$16,245.00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$16,245.00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868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Lifeskills </a:t>
                      </a: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professional development Elem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Lifeskills PD Secondary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Lifeskills </a:t>
                      </a: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Mileage Secondary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1,500.00</a:t>
                      </a:r>
                      <a:endParaRPr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1,500.00</a:t>
                      </a:r>
                      <a:endParaRPr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Lifeskills </a:t>
                      </a: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Supplies Elem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$3,200.00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$3,200.00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$2,800.00</a:t>
                      </a:r>
                      <a:endParaRPr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6638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Lifeskills Supplies Secondary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Lifeskills </a:t>
                      </a: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Textbook, subscriptions, workbooks Elem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66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Google Shape;72;p16"/>
          <p:cNvGraphicFramePr/>
          <p:nvPr>
            <p:extLst>
              <p:ext uri="{D42A27DB-BD31-4B8C-83A1-F6EECF244321}">
                <p14:modId xmlns:p14="http://schemas.microsoft.com/office/powerpoint/2010/main" val="1116984053"/>
              </p:ext>
            </p:extLst>
          </p:nvPr>
        </p:nvGraphicFramePr>
        <p:xfrm>
          <a:off x="762000" y="1371600"/>
          <a:ext cx="7606616" cy="434920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911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79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7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0454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Description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22/23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Lifeskills </a:t>
                      </a: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Textbook, subscriptions, workbooks Secondary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2,500.00</a:t>
                      </a:r>
                      <a:endParaRPr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2,500.00</a:t>
                      </a:r>
                      <a:endParaRPr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Lifeskills Software Elem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$2,100.00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$2,100.00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$2,100.00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Lifeskills software Secondary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$3,363.00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</a:t>
                      </a: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4,863.00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</a:t>
                      </a: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4,863.00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Sensory Support Supplies Elem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154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Sensory Support Supplies Secondary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24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Google Shape;78;p17"/>
          <p:cNvGraphicFramePr/>
          <p:nvPr>
            <p:extLst>
              <p:ext uri="{D42A27DB-BD31-4B8C-83A1-F6EECF244321}">
                <p14:modId xmlns:p14="http://schemas.microsoft.com/office/powerpoint/2010/main" val="3760806206"/>
              </p:ext>
            </p:extLst>
          </p:nvPr>
        </p:nvGraphicFramePr>
        <p:xfrm>
          <a:off x="685800" y="762000"/>
          <a:ext cx="7944344" cy="563855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947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8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8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3504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Description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22/23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ESY </a:t>
                      </a:r>
                      <a:r>
                        <a:rPr lang="en" sz="16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</a:t>
                      </a:r>
                      <a:r>
                        <a:rPr lang="en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$23,000.00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$23,000.00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25,000.00</a:t>
                      </a:r>
                      <a:endParaRPr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837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ES/AS professional development Elem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072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ES/AS professional development Secondary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004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ES/AS Mileage Elem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$270.00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$270.00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$270.00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659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ES/AS Mileage Secondary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$270.00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$270.00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$270.00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659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ES/AS Supplies Elem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156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ES/AS Supplies Secondary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4378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ES/AS Textbook, subscriptions, workbooks Elem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3,000.00</a:t>
                      </a:r>
                      <a:endParaRPr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2,500.00</a:t>
                      </a:r>
                      <a:endParaRPr sz="1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21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8"/>
          <p:cNvGraphicFramePr/>
          <p:nvPr>
            <p:extLst>
              <p:ext uri="{D42A27DB-BD31-4B8C-83A1-F6EECF244321}">
                <p14:modId xmlns:p14="http://schemas.microsoft.com/office/powerpoint/2010/main" val="1115158180"/>
              </p:ext>
            </p:extLst>
          </p:nvPr>
        </p:nvGraphicFramePr>
        <p:xfrm>
          <a:off x="685800" y="1143000"/>
          <a:ext cx="7697002" cy="41910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918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24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7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8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Description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22/23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ES/AS Textbook, subscriptions, workbooks Secondary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$3,100.00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$3,100.00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$3,100.00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ES/AS Software Elem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$2,858.00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$2,858.00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$2,858.00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ES/AS software Secondary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$1,500.00</a:t>
                      </a:r>
                      <a:endParaRPr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$1,500.00</a:t>
                      </a:r>
                      <a:endParaRPr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ES/AS Capital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Chair Person hours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$8,663.00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$8,663.00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$14,435.00</a:t>
                      </a:r>
                      <a:endParaRPr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1827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Elem Esy Salaries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$28,216.00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$28,216.00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$28,216.00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2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" name="Google Shape;90;p19"/>
          <p:cNvGraphicFramePr/>
          <p:nvPr>
            <p:extLst>
              <p:ext uri="{D42A27DB-BD31-4B8C-83A1-F6EECF244321}">
                <p14:modId xmlns:p14="http://schemas.microsoft.com/office/powerpoint/2010/main" val="541401165"/>
              </p:ext>
            </p:extLst>
          </p:nvPr>
        </p:nvGraphicFramePr>
        <p:xfrm>
          <a:off x="990600" y="1447800"/>
          <a:ext cx="7772243" cy="410248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3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9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1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Description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22/23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113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Student Worker Program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$37,305.00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$37,305.00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$37,305.00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Learning Support professional development Elem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$2,220.00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$2,220.00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$2,220.00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Learning Support professional development Secondary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$1,475.00</a:t>
                      </a:r>
                      <a:endParaRPr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$1,475.00</a:t>
                      </a:r>
                      <a:endParaRPr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Austill's (OT), Kidspace, PTS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$1,285,155.00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$1,285,155.00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1,700,000.00</a:t>
                      </a:r>
                      <a:endParaRPr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134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PCA (STS)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$1,200,000.00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$1,200,000.00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1,100,000.00</a:t>
                      </a:r>
                      <a:endParaRPr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268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Nursing Services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$70,000.00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$70,000.00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$70,000.00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2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Google Shape;96;p20"/>
          <p:cNvGraphicFramePr/>
          <p:nvPr>
            <p:extLst>
              <p:ext uri="{D42A27DB-BD31-4B8C-83A1-F6EECF244321}">
                <p14:modId xmlns:p14="http://schemas.microsoft.com/office/powerpoint/2010/main" val="3623169858"/>
              </p:ext>
            </p:extLst>
          </p:nvPr>
        </p:nvGraphicFramePr>
        <p:xfrm>
          <a:off x="838200" y="838200"/>
          <a:ext cx="7848599" cy="564767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581399">
                  <a:extLst>
                    <a:ext uri="{9D8B030D-6E8A-4147-A177-3AD203B41FA5}">
                      <a16:colId xmlns:a16="http://schemas.microsoft.com/office/drawing/2014/main" val="1847868115"/>
                    </a:ext>
                  </a:extLst>
                </a:gridCol>
                <a:gridCol w="1269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3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1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Description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22/23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8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Learning Support Mileage, transportation Secondary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Learning </a:t>
                      </a: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Support </a:t>
                      </a: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Supplies Elem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$4,500.00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$4,500.00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$3,500.00</a:t>
                      </a:r>
                      <a:endParaRPr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Learning Support Supplies Secondary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Learning Support Textbook, subscriptions, workbooks Elem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Learning Support Textbook, subscriptions, workbook Secondary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$9,318.00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$8,843.00</a:t>
                      </a:r>
                      <a:endParaRPr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$8,843.00</a:t>
                      </a:r>
                      <a:endParaRPr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Learning </a:t>
                      </a: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Support </a:t>
                      </a: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Software Elem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Learning Support software Secondary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$4,800.00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$4,800.00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$4,800.00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1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Learning Support Capital Elem; Evac u Chairs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49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" name="Google Shape;101;p21"/>
          <p:cNvGraphicFramePr/>
          <p:nvPr>
            <p:extLst>
              <p:ext uri="{D42A27DB-BD31-4B8C-83A1-F6EECF244321}">
                <p14:modId xmlns:p14="http://schemas.microsoft.com/office/powerpoint/2010/main" val="2846485901"/>
              </p:ext>
            </p:extLst>
          </p:nvPr>
        </p:nvGraphicFramePr>
        <p:xfrm>
          <a:off x="762000" y="1219200"/>
          <a:ext cx="7620001" cy="472114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380090296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1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Description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22/23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8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Gifted professional development Elem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Gifted professional development Secondary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Gifted Supplies Elem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Gifted Supplies Secondary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Gifted textbooks, subscriptions, workbooks Elem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Gifted textbooks, subscriptions, workbooks Secondary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$1,460.00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$1,460.00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$1,460.00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16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" name="Google Shape;106;p22"/>
          <p:cNvGraphicFramePr/>
          <p:nvPr>
            <p:extLst>
              <p:ext uri="{D42A27DB-BD31-4B8C-83A1-F6EECF244321}">
                <p14:modId xmlns:p14="http://schemas.microsoft.com/office/powerpoint/2010/main" val="1132801030"/>
              </p:ext>
            </p:extLst>
          </p:nvPr>
        </p:nvGraphicFramePr>
        <p:xfrm>
          <a:off x="990600" y="212688"/>
          <a:ext cx="7467600" cy="466411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1871775749"/>
                    </a:ext>
                  </a:extLst>
                </a:gridCol>
                <a:gridCol w="1458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3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1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Description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22/23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8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Professional development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Lawyer Fees (Due Process)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$22,500.00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$22,500.00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$45,000.00</a:t>
                      </a:r>
                      <a:endParaRPr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Ind. Eval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$28,000.00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$28,000.00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20,000.00</a:t>
                      </a:r>
                      <a:endParaRPr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Mail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$1,634.00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$1,634.00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$1,634.00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Mileage - Supervisors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$1,839.00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$1,839.00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$1,839.00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Supplies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$1,836.00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$1,836.00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$1,836.00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Monies to reserve Park/Picnic - Money is returned after picnic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$650.00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$650.00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$650.00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Google Shape;111;p23"/>
          <p:cNvGraphicFramePr/>
          <p:nvPr>
            <p:extLst>
              <p:ext uri="{D42A27DB-BD31-4B8C-83A1-F6EECF244321}">
                <p14:modId xmlns:p14="http://schemas.microsoft.com/office/powerpoint/2010/main" val="3338340246"/>
              </p:ext>
            </p:extLst>
          </p:nvPr>
        </p:nvGraphicFramePr>
        <p:xfrm>
          <a:off x="990600" y="4876800"/>
          <a:ext cx="7467600" cy="10691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14909576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3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22/23</a:t>
                      </a:r>
                      <a:endParaRPr sz="16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Total</a:t>
                      </a:r>
                      <a:endParaRPr sz="16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$4,097,102.00</a:t>
                      </a:r>
                      <a:endParaRPr sz="16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$4,097,102.00</a:t>
                      </a:r>
                      <a:endParaRPr sz="16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$3,171,919.75</a:t>
                      </a:r>
                      <a:endParaRPr sz="16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62200" y="61722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Decrease of $925,182.30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96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Pupil Services Costs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062618"/>
              </p:ext>
            </p:extLst>
          </p:nvPr>
        </p:nvGraphicFramePr>
        <p:xfrm>
          <a:off x="2087880" y="922338"/>
          <a:ext cx="6522720" cy="55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2020-2021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2021-2022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2022-2023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527499"/>
              </p:ext>
            </p:extLst>
          </p:nvPr>
        </p:nvGraphicFramePr>
        <p:xfrm>
          <a:off x="457200" y="1481138"/>
          <a:ext cx="8153400" cy="55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Pupil Services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$564,878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$558,946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600" b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$557,173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55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589199" cy="671290"/>
          </a:xfrm>
        </p:spPr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524000"/>
            <a:ext cx="6591985" cy="1295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Students Attending Out of District Placements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2021-2022:    97 students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2022-2023:    88 students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43777" y="2857099"/>
            <a:ext cx="6591985" cy="11053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Students Attending BCIU Placements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2021-2022:   74 students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2022-2023:   70 students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4395609"/>
            <a:ext cx="7924800" cy="2021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spcBef>
                <a:spcPts val="1000"/>
              </a:spcBef>
              <a:buClr>
                <a:srgbClr val="2DA2BF"/>
              </a:buClr>
            </a:pPr>
            <a: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Total students placed outside our district. </a:t>
            </a:r>
          </a:p>
          <a:p>
            <a:pPr lvl="0" defTabSz="457200">
              <a:spcBef>
                <a:spcPts val="1000"/>
              </a:spcBef>
              <a:buClr>
                <a:srgbClr val="2DA2BF"/>
              </a:buClr>
            </a:pP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2019-2020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= 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195 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Students</a:t>
            </a:r>
          </a:p>
          <a:p>
            <a:pPr lvl="0" defTabSz="457200">
              <a:spcBef>
                <a:spcPts val="1000"/>
              </a:spcBef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2020-2021= 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 164 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students </a:t>
            </a:r>
            <a:endParaRPr lang="en-US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 defTabSz="457200">
              <a:spcBef>
                <a:spcPts val="1000"/>
              </a:spcBef>
              <a:buClr>
                <a:srgbClr val="2DA2BF"/>
              </a:buClr>
            </a:pP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2021-2022 = 171 students </a:t>
            </a:r>
          </a:p>
          <a:p>
            <a:pPr lvl="0" defTabSz="457200">
              <a:spcBef>
                <a:spcPts val="1000"/>
              </a:spcBef>
              <a:buClr>
                <a:srgbClr val="2DA2BF"/>
              </a:buClr>
            </a:pP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2022-2023 = 158 students</a:t>
            </a:r>
            <a:endParaRPr lang="en-US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3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Google Shape;122;p25"/>
          <p:cNvGraphicFramePr/>
          <p:nvPr>
            <p:extLst>
              <p:ext uri="{D42A27DB-BD31-4B8C-83A1-F6EECF244321}">
                <p14:modId xmlns:p14="http://schemas.microsoft.com/office/powerpoint/2010/main" val="522887819"/>
              </p:ext>
            </p:extLst>
          </p:nvPr>
        </p:nvGraphicFramePr>
        <p:xfrm>
          <a:off x="990600" y="1600200"/>
          <a:ext cx="7405225" cy="431940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74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2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Description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22/23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 Coaching Days – 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 </a:t>
                      </a: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Mifflin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$15,740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$15,740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$6,000</a:t>
                      </a:r>
                      <a:endParaRPr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345 Photo of School Records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$6,000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$6,000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$3,000</a:t>
                      </a:r>
                      <a:endParaRPr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525 Notary supplies and fees (every 4 years)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534 Postage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$4,500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$4,500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$4,500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550 Printing Outside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$1,600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$1,600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$1,600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2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580 Mileage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88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" name="Google Shape;127;p26"/>
          <p:cNvGraphicFramePr/>
          <p:nvPr>
            <p:extLst>
              <p:ext uri="{D42A27DB-BD31-4B8C-83A1-F6EECF244321}">
                <p14:modId xmlns:p14="http://schemas.microsoft.com/office/powerpoint/2010/main" val="3711595355"/>
              </p:ext>
            </p:extLst>
          </p:nvPr>
        </p:nvGraphicFramePr>
        <p:xfrm>
          <a:off x="1295400" y="1295400"/>
          <a:ext cx="6884750" cy="469140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40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2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Description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22/23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610 Warehouse, Office, Function, Computer Supplies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$2000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640 Books, Periodicals &amp; Subscriptions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$6,000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$3,000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$3,000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 Supplies and Fees-Technology Rel'd (180/44 Licenses, Navaince, S2SS)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$61,256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$61,256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$61,256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610 Warehouse, Office, Function, Computer Supplies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$2,000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640 Books, Periodicals &amp; Subscriptions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$3,000</a:t>
                      </a:r>
                      <a:endParaRPr lang="en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$3,000</a:t>
                      </a:r>
                      <a:endParaRPr lang="en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$3,000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24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" name="Google Shape;132;p27"/>
          <p:cNvGraphicFramePr/>
          <p:nvPr>
            <p:extLst>
              <p:ext uri="{D42A27DB-BD31-4B8C-83A1-F6EECF244321}">
                <p14:modId xmlns:p14="http://schemas.microsoft.com/office/powerpoint/2010/main" val="3880420248"/>
              </p:ext>
            </p:extLst>
          </p:nvPr>
        </p:nvGraphicFramePr>
        <p:xfrm>
          <a:off x="990600" y="1905000"/>
          <a:ext cx="7063446" cy="393761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201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8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054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Description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22/23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779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2120-123 Counselors (Summer)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$46,032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$45,864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</a:t>
                      </a: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46,032</a:t>
                      </a:r>
                      <a:endParaRPr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2169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2120-580 Elem Counselors Mileage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80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2120-610 Warehouse, Office, Function, Computer Supplies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80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2120-640 Books, Periodicals &amp; Subscriptions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3" name="Google Shape;133;p27"/>
          <p:cNvSpPr txBox="1"/>
          <p:nvPr/>
        </p:nvSpPr>
        <p:spPr>
          <a:xfrm>
            <a:off x="644762" y="533400"/>
            <a:ext cx="8143800" cy="1169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" sz="32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2120 Salaries for Career Counselor, Summer Testing and Elementary School Counselors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07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Google Shape;138;p28"/>
          <p:cNvGraphicFramePr/>
          <p:nvPr>
            <p:extLst>
              <p:ext uri="{D42A27DB-BD31-4B8C-83A1-F6EECF244321}">
                <p14:modId xmlns:p14="http://schemas.microsoft.com/office/powerpoint/2010/main" val="1950419472"/>
              </p:ext>
            </p:extLst>
          </p:nvPr>
        </p:nvGraphicFramePr>
        <p:xfrm>
          <a:off x="1143000" y="2057400"/>
          <a:ext cx="6740276" cy="21905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075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2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Description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22/23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2130 534 Postage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$1,200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$1,200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$1,200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2130 580 Mileage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2130 610 Supplies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9" name="Google Shape;139;p28"/>
          <p:cNvSpPr txBox="1"/>
          <p:nvPr/>
        </p:nvSpPr>
        <p:spPr>
          <a:xfrm>
            <a:off x="685800" y="381000"/>
            <a:ext cx="81438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" sz="32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2130 Home and School Visitors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45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" name="Google Shape;144;p29"/>
          <p:cNvGraphicFramePr/>
          <p:nvPr>
            <p:extLst>
              <p:ext uri="{D42A27DB-BD31-4B8C-83A1-F6EECF244321}">
                <p14:modId xmlns:p14="http://schemas.microsoft.com/office/powerpoint/2010/main" val="3386337016"/>
              </p:ext>
            </p:extLst>
          </p:nvPr>
        </p:nvGraphicFramePr>
        <p:xfrm>
          <a:off x="1224512" y="1295400"/>
          <a:ext cx="7218775" cy="50269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2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4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7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6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2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Description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22/23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2140-122 Psychologist Summer Testing </a:t>
                      </a:r>
                      <a:r>
                        <a:rPr lang="en" sz="16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(9 </a:t>
                      </a:r>
                      <a:r>
                        <a:rPr lang="en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days)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$15,606.00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$14,841.96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$24,092.38</a:t>
                      </a:r>
                      <a:endParaRPr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2140-360 (Diagn. Serv. for non-Eng. </a:t>
                      </a:r>
                      <a:r>
                        <a:rPr lang="en" sz="16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speaking students</a:t>
                      </a:r>
                      <a:r>
                        <a:rPr lang="en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)</a:t>
                      </a:r>
                      <a:endParaRPr sz="16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2140 534 Postage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2140 580 Mileage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5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2140 610 Warehouse, Office, Function &amp; Computer Supplies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$600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$600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$600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2140 640 Testing</a:t>
                      </a:r>
                      <a:endParaRPr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$16,000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$16,000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$16,000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2140-650 Supplies &amp; Fees(Tech Related)</a:t>
                      </a:r>
                      <a:endParaRPr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$400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$400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$800</a:t>
                      </a:r>
                      <a:endParaRPr sz="1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5" name="Google Shape;145;p29"/>
          <p:cNvSpPr txBox="1"/>
          <p:nvPr/>
        </p:nvSpPr>
        <p:spPr>
          <a:xfrm>
            <a:off x="762000" y="228600"/>
            <a:ext cx="81438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" sz="32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2140 Psychological Services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7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" name="Google Shape;150;p30"/>
          <p:cNvGraphicFramePr/>
          <p:nvPr>
            <p:extLst>
              <p:ext uri="{D42A27DB-BD31-4B8C-83A1-F6EECF244321}">
                <p14:modId xmlns:p14="http://schemas.microsoft.com/office/powerpoint/2010/main" val="2031943633"/>
              </p:ext>
            </p:extLst>
          </p:nvPr>
        </p:nvGraphicFramePr>
        <p:xfrm>
          <a:off x="1295400" y="2133600"/>
          <a:ext cx="6843933" cy="343085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045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7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358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Description</a:t>
                      </a:r>
                      <a:endParaRPr sz="1600" b="1" i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22/23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75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2241 121 (Summer Hours)</a:t>
                      </a:r>
                      <a:endParaRPr sz="16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$13,044.00</a:t>
                      </a:r>
                      <a:endParaRPr sz="16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</a:t>
                      </a:r>
                      <a:r>
                        <a:rPr lang="en" sz="1600" i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13,043.61</a:t>
                      </a:r>
                      <a:endParaRPr sz="1600" i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i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$18,543.61</a:t>
                      </a:r>
                      <a:endParaRPr sz="1600" i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098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2241 580 Mileage</a:t>
                      </a:r>
                      <a:endParaRPr sz="16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$600</a:t>
                      </a:r>
                      <a:endParaRPr sz="1600" i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$600</a:t>
                      </a:r>
                      <a:endParaRPr sz="1600" i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$600</a:t>
                      </a:r>
                      <a:endParaRPr sz="1600" i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21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2241 610 Warehouse, Office, Function &amp; Computer Supplies</a:t>
                      </a:r>
                      <a:endParaRPr sz="16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$150</a:t>
                      </a:r>
                      <a:endParaRPr sz="1600" i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$150</a:t>
                      </a:r>
                      <a:endParaRPr sz="1600" i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$150</a:t>
                      </a:r>
                      <a:endParaRPr sz="1600" i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321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2241-650 Supplies &amp; Fees(Tech. Related)</a:t>
                      </a:r>
                      <a:endParaRPr sz="16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$500</a:t>
                      </a:r>
                      <a:endParaRPr sz="1600" i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$500</a:t>
                      </a:r>
                      <a:endParaRPr sz="1600" i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$500</a:t>
                      </a:r>
                      <a:endParaRPr sz="1600" i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1" name="Google Shape;151;p30"/>
          <p:cNvSpPr txBox="1"/>
          <p:nvPr/>
        </p:nvSpPr>
        <p:spPr>
          <a:xfrm>
            <a:off x="709738" y="533400"/>
            <a:ext cx="81438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" sz="32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2241 Technology Instructional Support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45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6" name="Google Shape;156;p31"/>
          <p:cNvGraphicFramePr/>
          <p:nvPr>
            <p:extLst>
              <p:ext uri="{D42A27DB-BD31-4B8C-83A1-F6EECF244321}">
                <p14:modId xmlns:p14="http://schemas.microsoft.com/office/powerpoint/2010/main" val="4053608715"/>
              </p:ext>
            </p:extLst>
          </p:nvPr>
        </p:nvGraphicFramePr>
        <p:xfrm>
          <a:off x="1219200" y="2133600"/>
          <a:ext cx="6970530" cy="227534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167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2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4023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Description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22/23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81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2110 329 Contracted Services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$40,000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$40,000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$40,000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51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2110 580 Mileage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7" name="Google Shape;157;p31"/>
          <p:cNvSpPr txBox="1"/>
          <p:nvPr/>
        </p:nvSpPr>
        <p:spPr>
          <a:xfrm>
            <a:off x="533400" y="1071550"/>
            <a:ext cx="8050515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" sz="32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SAP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06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" name="Google Shape;162;p32"/>
          <p:cNvGraphicFramePr/>
          <p:nvPr>
            <p:extLst>
              <p:ext uri="{D42A27DB-BD31-4B8C-83A1-F6EECF244321}">
                <p14:modId xmlns:p14="http://schemas.microsoft.com/office/powerpoint/2010/main" val="3016651858"/>
              </p:ext>
            </p:extLst>
          </p:nvPr>
        </p:nvGraphicFramePr>
        <p:xfrm>
          <a:off x="914400" y="1371600"/>
          <a:ext cx="7328650" cy="481990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664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1026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Description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22/23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10-1442-121-19-90 Tutoring Reg. Ed. Elem.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$7,000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$7,000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$5,000</a:t>
                      </a:r>
                      <a:endParaRPr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10-1442-121-40-90 Tutoring Reg. Ed. Sec.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10-1241-121-19-90 Tutoring Spec. Ed. Elem.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$10,000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$10,000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$8,000</a:t>
                      </a:r>
                      <a:endParaRPr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10-1241-121-40-90 Tutoring Spec. Ed. Sec.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$25,000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$25,000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</a:t>
                      </a: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20,000</a:t>
                      </a:r>
                      <a:endParaRPr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10-1450-123 Mentoring/DWA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$20,000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$20,000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$20,000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10-1450-580 Mentoring Transportation</a:t>
                      </a:r>
                      <a:endParaRPr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$2,200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$2,200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$2,200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3" name="Google Shape;163;p32"/>
          <p:cNvSpPr txBox="1"/>
          <p:nvPr/>
        </p:nvSpPr>
        <p:spPr>
          <a:xfrm>
            <a:off x="430275" y="228600"/>
            <a:ext cx="81438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" sz="32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Tutoring/Mentoring  </a:t>
            </a:r>
            <a:endParaRPr sz="3200" b="1" dirty="0">
              <a:solidFill>
                <a:schemeClr val="dk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22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" name="Google Shape;168;p33"/>
          <p:cNvGraphicFramePr/>
          <p:nvPr>
            <p:extLst>
              <p:ext uri="{D42A27DB-BD31-4B8C-83A1-F6EECF244321}">
                <p14:modId xmlns:p14="http://schemas.microsoft.com/office/powerpoint/2010/main" val="2173318533"/>
              </p:ext>
            </p:extLst>
          </p:nvPr>
        </p:nvGraphicFramePr>
        <p:xfrm>
          <a:off x="228600" y="1679618"/>
          <a:ext cx="8753400" cy="263313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832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8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2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8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1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2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Description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18/19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19/20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1430 121 -19-90 Homebound District Elem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1430-121-40-90 Homebound District Sec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$8,000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$6,000</a:t>
                      </a:r>
                      <a:endParaRPr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1430-323-19-90 Homebound Out of Dist. Sec.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$20,000.00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$33,000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$40,000</a:t>
                      </a:r>
                      <a:endParaRPr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9" name="Google Shape;169;p33"/>
          <p:cNvSpPr txBox="1"/>
          <p:nvPr/>
        </p:nvSpPr>
        <p:spPr>
          <a:xfrm>
            <a:off x="838200" y="533400"/>
            <a:ext cx="81438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" sz="32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Homebound Instruction  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71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" name="Google Shape;174;p34"/>
          <p:cNvGraphicFramePr/>
          <p:nvPr>
            <p:extLst>
              <p:ext uri="{D42A27DB-BD31-4B8C-83A1-F6EECF244321}">
                <p14:modId xmlns:p14="http://schemas.microsoft.com/office/powerpoint/2010/main" val="3154095550"/>
              </p:ext>
            </p:extLst>
          </p:nvPr>
        </p:nvGraphicFramePr>
        <p:xfrm>
          <a:off x="152400" y="1679618"/>
          <a:ext cx="8839200" cy="24257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869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9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3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0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Description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18/19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19/20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7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1492 610 Warehouse, Office, Function &amp; Computer Supplies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$750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$750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$750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$750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7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1492-650 Supplies &amp; Fees(Tech. Related) NovaNet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$6,200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$6,200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$8,200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$8,200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5" name="Google Shape;175;p34"/>
          <p:cNvSpPr txBox="1"/>
          <p:nvPr/>
        </p:nvSpPr>
        <p:spPr>
          <a:xfrm>
            <a:off x="500100" y="304800"/>
            <a:ext cx="81438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" sz="3200" b="1" dirty="0" smtClean="0">
                <a:solidFill>
                  <a:schemeClr val="dk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Crossroads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98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33400"/>
            <a:ext cx="6589199" cy="671290"/>
          </a:xfrm>
        </p:spPr>
        <p:txBody>
          <a:bodyPr/>
          <a:lstStyle/>
          <a:p>
            <a:pPr algn="ctr"/>
            <a:r>
              <a:rPr lang="en-US" dirty="0" smtClean="0"/>
              <a:t>Budget Pressures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1" y="1828800"/>
            <a:ext cx="7924799" cy="2286000"/>
          </a:xfrm>
        </p:spPr>
        <p:txBody>
          <a:bodyPr/>
          <a:lstStyle/>
          <a:p>
            <a:r>
              <a:rPr lang="en-US" dirty="0" smtClean="0"/>
              <a:t>Tuition cost typically increase 1%-5% each school year. </a:t>
            </a:r>
          </a:p>
          <a:p>
            <a:r>
              <a:rPr lang="en-US" dirty="0" smtClean="0"/>
              <a:t>Difficult to budget for tuitions from year to year.</a:t>
            </a:r>
          </a:p>
          <a:p>
            <a:pPr lvl="1"/>
            <a:r>
              <a:rPr lang="en-US" dirty="0" smtClean="0"/>
              <a:t>Students can be court placed</a:t>
            </a:r>
          </a:p>
          <a:p>
            <a:pPr lvl="1"/>
            <a:r>
              <a:rPr lang="en-US" dirty="0" smtClean="0"/>
              <a:t>New Students moving into district </a:t>
            </a:r>
          </a:p>
          <a:p>
            <a:pPr lvl="1"/>
            <a:r>
              <a:rPr lang="en-US" dirty="0" smtClean="0"/>
              <a:t>Increase in students with complex emotional needs.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3962400"/>
            <a:ext cx="7924799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40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" name="Google Shape;180;p35"/>
          <p:cNvGraphicFramePr/>
          <p:nvPr>
            <p:extLst>
              <p:ext uri="{D42A27DB-BD31-4B8C-83A1-F6EECF244321}">
                <p14:modId xmlns:p14="http://schemas.microsoft.com/office/powerpoint/2010/main" val="4022370136"/>
              </p:ext>
            </p:extLst>
          </p:nvPr>
        </p:nvGraphicFramePr>
        <p:xfrm>
          <a:off x="990600" y="1066800"/>
          <a:ext cx="7673424" cy="256705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83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Description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22/23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2843 650 000 00 00 Programming Maintenance (Tienet, iCampus, and Naviance)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$180,000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$180,000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$180,000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2843 650 000 01 00 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(504 Agreements)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$5,000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$3,500</a:t>
                      </a:r>
                      <a:endParaRPr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1" name="Google Shape;181;p35"/>
          <p:cNvSpPr txBox="1"/>
          <p:nvPr/>
        </p:nvSpPr>
        <p:spPr>
          <a:xfrm>
            <a:off x="685800" y="152400"/>
            <a:ext cx="81438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" sz="32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Tutoring/Mentoring  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oogle Shape;186;p36"/>
          <p:cNvGraphicFramePr/>
          <p:nvPr>
            <p:extLst>
              <p:ext uri="{D42A27DB-BD31-4B8C-83A1-F6EECF244321}">
                <p14:modId xmlns:p14="http://schemas.microsoft.com/office/powerpoint/2010/main" val="3259473954"/>
              </p:ext>
            </p:extLst>
          </p:nvPr>
        </p:nvGraphicFramePr>
        <p:xfrm>
          <a:off x="676200" y="3733800"/>
          <a:ext cx="8153400" cy="20574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025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6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5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3581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Pupil Services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22/23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158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$564,878</a:t>
                      </a:r>
                      <a:endParaRPr sz="18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$558,946</a:t>
                      </a:r>
                      <a:endParaRPr sz="18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</a:t>
                      </a:r>
                      <a:r>
                        <a:rPr lang="en" sz="1800" b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557,173</a:t>
                      </a:r>
                      <a:endParaRPr sz="18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90800" y="60960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Decrease of $1,773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1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41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Services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331630"/>
              </p:ext>
            </p:extLst>
          </p:nvPr>
        </p:nvGraphicFramePr>
        <p:xfrm>
          <a:off x="457200" y="1481138"/>
          <a:ext cx="8153400" cy="55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Services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$145,271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$136,267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$150,291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$155,254.71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000646"/>
              </p:ext>
            </p:extLst>
          </p:nvPr>
        </p:nvGraphicFramePr>
        <p:xfrm>
          <a:off x="2087880" y="922076"/>
          <a:ext cx="6522720" cy="55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18/19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19/20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8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67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8" name="Google Shape;198;p38"/>
          <p:cNvGraphicFramePr/>
          <p:nvPr>
            <p:extLst>
              <p:ext uri="{D42A27DB-BD31-4B8C-83A1-F6EECF244321}">
                <p14:modId xmlns:p14="http://schemas.microsoft.com/office/powerpoint/2010/main" val="2065555348"/>
              </p:ext>
            </p:extLst>
          </p:nvPr>
        </p:nvGraphicFramePr>
        <p:xfrm>
          <a:off x="981781" y="1676400"/>
          <a:ext cx="7125894" cy="40988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0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2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Description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22/23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8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Coordinator of Health Services Stipend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$5,200.00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$5,200.00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$5,200.00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Inservice Training Contracted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$1,900.00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$1,900.00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$1,900.00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Equipment Repairs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$4,400.00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$4,400.00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$4,400.00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Postage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$4,000.00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$4,000.00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$4,000.00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Mileage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Supplies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$7,000.00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$7,000.00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$7,000.00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0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Subscriptions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$197.00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$197.00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$197.00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-27272" y="0"/>
            <a:ext cx="9144000" cy="12808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Services</a:t>
            </a:r>
          </a:p>
        </p:txBody>
      </p:sp>
    </p:spTree>
    <p:extLst>
      <p:ext uri="{BB962C8B-B14F-4D97-AF65-F5344CB8AC3E}">
        <p14:creationId xmlns:p14="http://schemas.microsoft.com/office/powerpoint/2010/main" val="290800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" name="Google Shape;204;p39"/>
          <p:cNvGraphicFramePr/>
          <p:nvPr>
            <p:extLst>
              <p:ext uri="{D42A27DB-BD31-4B8C-83A1-F6EECF244321}">
                <p14:modId xmlns:p14="http://schemas.microsoft.com/office/powerpoint/2010/main" val="1724370723"/>
              </p:ext>
            </p:extLst>
          </p:nvPr>
        </p:nvGraphicFramePr>
        <p:xfrm>
          <a:off x="914400" y="1676400"/>
          <a:ext cx="7667694" cy="434770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856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0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1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Description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22/23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4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Technology: fax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$2,000.00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$2,000.00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$2,000.00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1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Equipment Replacement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$3,000.00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$3,000.00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$1,500.00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4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Professional Memberships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$130.00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$130.00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$130.00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2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Medical Services; paid EOY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$1,000.00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$1,000.00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$1,000.00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4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Psychiatric Testing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$13,600.00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$13,600.00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$13,600.00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Dental Supplies District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$600.00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$600.00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$600.00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Agency Substitutes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$26,613.00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$27,380.00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</a:t>
                      </a: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29,592.00</a:t>
                      </a:r>
                      <a:endParaRPr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Laundry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-27272" y="0"/>
            <a:ext cx="9144000" cy="12808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Health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val="202304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" name="Google Shape;210;p40"/>
          <p:cNvGraphicFramePr/>
          <p:nvPr>
            <p:extLst>
              <p:ext uri="{D42A27DB-BD31-4B8C-83A1-F6EECF244321}">
                <p14:modId xmlns:p14="http://schemas.microsoft.com/office/powerpoint/2010/main" val="3264768696"/>
              </p:ext>
            </p:extLst>
          </p:nvPr>
        </p:nvGraphicFramePr>
        <p:xfrm>
          <a:off x="914400" y="1676400"/>
          <a:ext cx="7734370" cy="490853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890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9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1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Description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22/23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4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Supplies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$4,800.00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$4,800.00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$4,800.00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1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CSN Summer Salary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$17,736.71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$17,736.71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$17,736.71</a:t>
                      </a:r>
                      <a:endParaRPr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4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Supervising Health Svcs. Supplies Elm. (Regina)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$7,000.00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$7,000.00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$7,000.00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2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Elm. Phys.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$4,760.00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$4,902.80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$5,393.00</a:t>
                      </a:r>
                      <a:endParaRPr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4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Elm. Dental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$5,382.00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$5,543.00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$6,098.00</a:t>
                      </a:r>
                      <a:endParaRPr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Supervising Health Svcs. Secondary Supplies (Regina)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$5,000.00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$5,000.00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$5,000.00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Sec. Phys.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$6,800.00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$7,004.00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</a:t>
                      </a: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7,704.00</a:t>
                      </a:r>
                      <a:endParaRPr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Sec. Dental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$4,500.00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$4,635.00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$5,099.00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-27272" y="0"/>
            <a:ext cx="9144000" cy="12808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Health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val="391341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" name="Google Shape;216;p41"/>
          <p:cNvGraphicFramePr/>
          <p:nvPr>
            <p:extLst>
              <p:ext uri="{D42A27DB-BD31-4B8C-83A1-F6EECF244321}">
                <p14:modId xmlns:p14="http://schemas.microsoft.com/office/powerpoint/2010/main" val="3174068784"/>
              </p:ext>
            </p:extLst>
          </p:nvPr>
        </p:nvGraphicFramePr>
        <p:xfrm>
          <a:off x="1143000" y="1447800"/>
          <a:ext cx="7010400" cy="43210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2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Description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20/21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21/22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22/23</a:t>
                      </a:r>
                      <a:endParaRPr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7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Secondary Supplies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$6,300.00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$6,265.00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</a:t>
                      </a: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6,300.00</a:t>
                      </a:r>
                      <a:endParaRPr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7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Agency Subs. Non-Pubs.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$6,083.00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$6,083.00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$6,576.00</a:t>
                      </a:r>
                      <a:endParaRPr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7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Med. Svcs. Non. Pubs.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$1,390.00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$1,432.00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</a:t>
                      </a:r>
                      <a:r>
                        <a:rPr lang="en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1,529.00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7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Supplies Non. Pubs.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$2,000.00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$2,000.00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$2,000.00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97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Total</a:t>
                      </a:r>
                      <a:endParaRPr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$150,291.71</a:t>
                      </a:r>
                      <a:endParaRPr sz="17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$151,708.51</a:t>
                      </a:r>
                      <a:endParaRPr sz="17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$155,254.71</a:t>
                      </a:r>
                      <a:endParaRPr sz="17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28575" marR="2857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-27272" y="0"/>
            <a:ext cx="9144000" cy="12808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Services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4600" y="58674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Increase of $3,546.20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35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818306"/>
              </p:ext>
            </p:extLst>
          </p:nvPr>
        </p:nvGraphicFramePr>
        <p:xfrm>
          <a:off x="914400" y="381000"/>
          <a:ext cx="7848600" cy="53439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9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315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2020-2021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2021-2022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2022-2023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159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  <a:cs typeface="Arial" panose="020B0604020202020204" pitchFamily="34" charset="0"/>
                        </a:rPr>
                        <a:t>Tuitions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$13,097,955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$11,317,044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12,308,591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$11,785,884.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5802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  <a:cs typeface="Arial" panose="020B0604020202020204" pitchFamily="34" charset="0"/>
                        </a:rPr>
                        <a:t>Special Education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$3,192,217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$4,097,102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$4,097,102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$3,171,919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159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  <a:cs typeface="Arial" panose="020B0604020202020204" pitchFamily="34" charset="0"/>
                        </a:rPr>
                        <a:t>Pupil Services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$524,350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$564,878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$558,946</a:t>
                      </a:r>
                    </a:p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$565,033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480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  <a:cs typeface="Arial" panose="020B0604020202020204" pitchFamily="34" charset="0"/>
                        </a:rPr>
                        <a:t>Health Services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$136,267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$150,291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151,708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155,254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3159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$16,950,789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$16,129,315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$17,116,707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$15,678,090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1200" y="58674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Decrease of $1,438,617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07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2459"/>
            <a:ext cx="6600451" cy="92161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Additional Considerations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1331" y="1176197"/>
            <a:ext cx="6600451" cy="5334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1 additional school psychologist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421331" y="1862249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Increase of 114 special education students this year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Due to the number of students our psychologists are only doing testing.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26231" y="3195919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DM Sans"/>
              </a:rPr>
              <a:t>The National Association of School Psychologists recommends a ratio of </a:t>
            </a:r>
            <a:endParaRPr lang="en-US" dirty="0"/>
          </a:p>
          <a:p>
            <a:pPr algn="ctr"/>
            <a:r>
              <a:rPr lang="en-US" sz="2400" dirty="0">
                <a:solidFill>
                  <a:srgbClr val="F25D27"/>
                </a:solidFill>
                <a:latin typeface="DM Sans"/>
              </a:rPr>
              <a:t>1:500 </a:t>
            </a:r>
            <a:endParaRPr lang="en-US" sz="2400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43434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BTSD  6 psychologists : 5,984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1:987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10879" y="5352604"/>
            <a:ext cx="6248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DM Sans"/>
              </a:rPr>
              <a:t>Bensalem: 9 psychologists for 6,255 students     </a:t>
            </a:r>
            <a:r>
              <a:rPr lang="en-US" dirty="0" smtClean="0">
                <a:solidFill>
                  <a:srgbClr val="000000"/>
                </a:solidFill>
                <a:latin typeface="DM Sans"/>
              </a:rPr>
              <a:t>(1:695</a:t>
            </a:r>
            <a:r>
              <a:rPr lang="en-US" dirty="0">
                <a:solidFill>
                  <a:srgbClr val="000000"/>
                </a:solidFill>
                <a:latin typeface="DM Sans"/>
              </a:rPr>
              <a:t>)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85223" y="5728394"/>
            <a:ext cx="6574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DM Sans"/>
              </a:rPr>
              <a:t>Bristol Borough: 2 psychologists for </a:t>
            </a:r>
            <a:r>
              <a:rPr lang="en-US" dirty="0" smtClean="0">
                <a:solidFill>
                  <a:srgbClr val="000000"/>
                </a:solidFill>
                <a:latin typeface="DM Sans"/>
              </a:rPr>
              <a:t>1,268  students (1:634</a:t>
            </a:r>
            <a:r>
              <a:rPr lang="en-US" dirty="0">
                <a:solidFill>
                  <a:srgbClr val="000000"/>
                </a:solidFill>
                <a:latin typeface="DM Sans"/>
              </a:rPr>
              <a:t>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95674" y="6079235"/>
            <a:ext cx="63718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DM Sans"/>
              </a:rPr>
              <a:t>Pennsbury</a:t>
            </a:r>
            <a:r>
              <a:rPr lang="en-US" dirty="0">
                <a:solidFill>
                  <a:srgbClr val="000000"/>
                </a:solidFill>
                <a:latin typeface="DM Sans"/>
              </a:rPr>
              <a:t>: 17 psychologists for 9,979 </a:t>
            </a:r>
            <a:r>
              <a:rPr lang="en-US" dirty="0" smtClean="0">
                <a:solidFill>
                  <a:srgbClr val="000000"/>
                </a:solidFill>
                <a:latin typeface="DM Sans"/>
              </a:rPr>
              <a:t>students  (1:587)</a:t>
            </a:r>
            <a:r>
              <a:rPr lang="en-US" dirty="0">
                <a:solidFill>
                  <a:srgbClr val="000000"/>
                </a:solidFill>
                <a:latin typeface="DM Sans"/>
              </a:rPr>
              <a:t>      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26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371600"/>
            <a:ext cx="6512999" cy="3200400"/>
          </a:xfrm>
          <a:noFill/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Questions?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60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85800"/>
            <a:ext cx="6589199" cy="518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Tuition Costs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range of tuition costs can vary greatly based on the needs of the student.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600" dirty="0" smtClean="0"/>
              <a:t>Bucks Learning Academy (5 students): $21,960 per student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dirty="0" smtClean="0"/>
              <a:t>Bancroft School:  $81,540 per student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5980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41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Tuitions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2057400"/>
            <a:ext cx="3200400" cy="1066800"/>
          </a:xfrm>
        </p:spPr>
        <p:txBody>
          <a:bodyPr>
            <a:normAutofit/>
          </a:bodyPr>
          <a:lstStyle/>
          <a:p>
            <a:pPr marL="109728" lvl="0" indent="0">
              <a:buClr>
                <a:srgbClr val="2DA2BF"/>
              </a:buClr>
              <a:buNone/>
            </a:pPr>
            <a:endParaRPr lang="en-US" sz="1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2DA2BF"/>
              </a:buClr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 of $522,621</a:t>
            </a:r>
          </a:p>
          <a:p>
            <a:pPr marL="0" lvl="0" indent="0">
              <a:buClr>
                <a:srgbClr val="2DA2BF"/>
              </a:buClr>
              <a:buNone/>
            </a:pPr>
            <a:endParaRPr lang="en-US" sz="67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2DA2BF"/>
              </a:buClr>
              <a:buNone/>
            </a:pPr>
            <a:endParaRPr lang="en-US" sz="6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2DA2BF"/>
              </a:buClr>
            </a:pPr>
            <a:endParaRPr lang="en-US" sz="8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2DA2BF"/>
              </a:buClr>
              <a:buNone/>
            </a:pPr>
            <a:endParaRPr lang="en-US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Clr>
                <a:srgbClr val="2DA2BF"/>
              </a:buClr>
              <a:buNone/>
            </a:pP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Clr>
                <a:srgbClr val="2DA2BF"/>
              </a:buClr>
              <a:buNone/>
            </a:pP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Clr>
                <a:srgbClr val="2DA2BF"/>
              </a:buClr>
              <a:buNone/>
            </a:pPr>
            <a:endParaRPr lang="en-US" sz="1700" dirty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2DA2BF"/>
              </a:buClr>
              <a:buNone/>
            </a:pPr>
            <a:endParaRPr lang="en-US" sz="1700" dirty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2DA2BF"/>
              </a:buClr>
              <a:buNone/>
            </a:pPr>
            <a:endParaRPr lang="en-US" sz="1700" dirty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2DA2BF"/>
              </a:buClr>
              <a:buNone/>
            </a:pPr>
            <a:endParaRPr lang="en-US" sz="170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310130"/>
              </p:ext>
            </p:extLst>
          </p:nvPr>
        </p:nvGraphicFramePr>
        <p:xfrm>
          <a:off x="462014" y="685800"/>
          <a:ext cx="8377185" cy="116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5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8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2019-2020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2021-2022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2022-2023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  <a:cs typeface="Arial" panose="020B0604020202020204" pitchFamily="34" charset="0"/>
                        </a:rPr>
                        <a:t>Tuitions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$13,097,955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$11,317,044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$12,308,505</a:t>
                      </a:r>
                      <a:endParaRPr lang="en-US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$11,785,884</a:t>
                      </a:r>
                      <a:endParaRPr lang="en-US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34290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best way to reduce tuition costs is to keep students in our buildings.  This has to start at the Elementary Level.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1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518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Special  Education:  1200 Series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8077199" cy="51816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Autistic Support</a:t>
            </a:r>
          </a:p>
          <a:p>
            <a:r>
              <a:rPr lang="en-US" sz="1600" dirty="0" smtClean="0"/>
              <a:t>Blind or Visually Impaired Support</a:t>
            </a:r>
          </a:p>
          <a:p>
            <a:r>
              <a:rPr lang="en-US" sz="1600" dirty="0" smtClean="0"/>
              <a:t>Deaf or Hearing-Impaired Support</a:t>
            </a:r>
          </a:p>
          <a:p>
            <a:r>
              <a:rPr lang="en-US" sz="1600" dirty="0" smtClean="0"/>
              <a:t>Emotional Support</a:t>
            </a:r>
          </a:p>
          <a:p>
            <a:r>
              <a:rPr lang="en-US" sz="1600" dirty="0" smtClean="0"/>
              <a:t>Learning Support</a:t>
            </a:r>
          </a:p>
          <a:p>
            <a:r>
              <a:rPr lang="en-US" sz="1600" dirty="0" smtClean="0"/>
              <a:t>Life Skills Support</a:t>
            </a:r>
          </a:p>
          <a:p>
            <a:r>
              <a:rPr lang="en-US" sz="1600" dirty="0" smtClean="0"/>
              <a:t>Multiple Disabilities Support</a:t>
            </a:r>
          </a:p>
          <a:p>
            <a:r>
              <a:rPr lang="en-US" sz="1600" dirty="0" smtClean="0"/>
              <a:t>Speech and Language Support</a:t>
            </a:r>
          </a:p>
          <a:p>
            <a:r>
              <a:rPr lang="en-US" sz="1600" dirty="0" smtClean="0"/>
              <a:t>Related Services (OT, PT, etc.) </a:t>
            </a:r>
          </a:p>
          <a:p>
            <a:r>
              <a:rPr lang="en-US" sz="1600" dirty="0" smtClean="0"/>
              <a:t>Early Intervention</a:t>
            </a:r>
          </a:p>
          <a:p>
            <a:r>
              <a:rPr lang="en-US" sz="1600" dirty="0" smtClean="0"/>
              <a:t>Gifted Support</a:t>
            </a:r>
          </a:p>
          <a:p>
            <a:r>
              <a:rPr lang="en-US" sz="1600" dirty="0" smtClean="0"/>
              <a:t>Legal Claims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0836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5950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Special Education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848599" cy="4387222"/>
          </a:xfrm>
        </p:spPr>
        <p:txBody>
          <a:bodyPr/>
          <a:lstStyle/>
          <a:p>
            <a:r>
              <a:rPr lang="en-US" dirty="0" smtClean="0"/>
              <a:t>Current Child Count: IEP</a:t>
            </a:r>
          </a:p>
          <a:p>
            <a:pPr lvl="1"/>
            <a:r>
              <a:rPr lang="en-US" dirty="0" smtClean="0"/>
              <a:t>1562 IEP’s </a:t>
            </a:r>
          </a:p>
          <a:p>
            <a:pPr lvl="1"/>
            <a:r>
              <a:rPr lang="en-US" dirty="0" smtClean="0"/>
              <a:t>70 GIEP’s  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Early Intervention:  Students starting Kindergarten 2022-2023</a:t>
            </a:r>
          </a:p>
          <a:p>
            <a:pPr lvl="1"/>
            <a:r>
              <a:rPr lang="en-US" dirty="0" smtClean="0"/>
              <a:t>Approximately 78 new students </a:t>
            </a:r>
          </a:p>
        </p:txBody>
      </p:sp>
    </p:spTree>
    <p:extLst>
      <p:ext uri="{BB962C8B-B14F-4D97-AF65-F5344CB8AC3E}">
        <p14:creationId xmlns:p14="http://schemas.microsoft.com/office/powerpoint/2010/main" val="155896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33400"/>
            <a:ext cx="6589199" cy="671290"/>
          </a:xfrm>
        </p:spPr>
        <p:txBody>
          <a:bodyPr/>
          <a:lstStyle/>
          <a:p>
            <a:pPr algn="ctr"/>
            <a:r>
              <a:rPr lang="en-US" dirty="0" smtClean="0"/>
              <a:t>Budget Pressures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7467600" cy="182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Increase in our Autistic program at Mill Creek. </a:t>
            </a:r>
          </a:p>
          <a:p>
            <a:pPr marL="457200" lvl="1" indent="0">
              <a:buNone/>
            </a:pPr>
            <a:r>
              <a:rPr lang="en-US" b="1" dirty="0" smtClean="0"/>
              <a:t>2022-2023  21 New students</a:t>
            </a:r>
          </a:p>
          <a:p>
            <a:pPr marL="457200" lvl="1" indent="0">
              <a:buNone/>
            </a:pPr>
            <a:r>
              <a:rPr lang="en-US" dirty="0" smtClean="0"/>
              <a:t>2021-2022  18 New students</a:t>
            </a:r>
          </a:p>
          <a:p>
            <a:pPr marL="457200" lvl="1" indent="0">
              <a:buNone/>
            </a:pPr>
            <a:r>
              <a:rPr lang="en-US" dirty="0" smtClean="0"/>
              <a:t>2020-2021   9  New students</a:t>
            </a:r>
          </a:p>
          <a:p>
            <a:pPr marL="457200" lvl="1" indent="0">
              <a:buNone/>
            </a:pPr>
            <a:r>
              <a:rPr lang="en-US" dirty="0" smtClean="0"/>
              <a:t>2019-2020   7 New Students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0" y="3124200"/>
            <a:ext cx="7467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Teachers can only have 8-12 students on their Autistic caseload</a:t>
            </a:r>
          </a:p>
          <a:p>
            <a:pPr lvl="1"/>
            <a:r>
              <a:rPr lang="en-US" dirty="0" smtClean="0"/>
              <a:t>Need for 2 additional AS classes at Mill Creek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0" y="3908659"/>
            <a:ext cx="7467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Increase in mental health needs of students</a:t>
            </a:r>
          </a:p>
          <a:p>
            <a:r>
              <a:rPr lang="en-US" dirty="0" smtClean="0"/>
              <a:t>Increase in behavioral needs of students</a:t>
            </a:r>
          </a:p>
        </p:txBody>
      </p:sp>
    </p:spTree>
    <p:extLst>
      <p:ext uri="{BB962C8B-B14F-4D97-AF65-F5344CB8AC3E}">
        <p14:creationId xmlns:p14="http://schemas.microsoft.com/office/powerpoint/2010/main" val="90091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399" y="31282"/>
            <a:ext cx="6589199" cy="6712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Major Cost Drivers</a:t>
            </a:r>
            <a:br>
              <a:rPr lang="en-US" dirty="0" smtClean="0"/>
            </a:br>
            <a:r>
              <a:rPr lang="en-US" dirty="0" smtClean="0"/>
              <a:t>Special Education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977058"/>
              </p:ext>
            </p:extLst>
          </p:nvPr>
        </p:nvGraphicFramePr>
        <p:xfrm>
          <a:off x="605588" y="1098447"/>
          <a:ext cx="79248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4350">
                  <a:extLst>
                    <a:ext uri="{9D8B030D-6E8A-4147-A177-3AD203B41FA5}">
                      <a16:colId xmlns:a16="http://schemas.microsoft.com/office/drawing/2014/main" val="194197071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75651414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488541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Driver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What’s Included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2022 Budget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310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Pediatric</a:t>
                      </a: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Therapeutic</a:t>
                      </a: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Services        </a:t>
                      </a:r>
                    </a:p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(PTS)  (1241-329) 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Speech</a:t>
                      </a:r>
                      <a:r>
                        <a:rPr lang="en-US" sz="1400" baseline="0" dirty="0" smtClean="0"/>
                        <a:t> &amp; OT Services for Students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effectLst/>
                          <a:latin typeface="Arial" panose="020B0604020202020204" pitchFamily="34" charset="0"/>
                        </a:rPr>
                        <a:t>$1,285,155.00</a:t>
                      </a:r>
                    </a:p>
                  </a:txBody>
                  <a:tcPr marL="19050" marR="190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92734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12532" y="2167735"/>
            <a:ext cx="77723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Looking to increase services for next year with the goal of keeping more of our students in district. 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1 Board Certified Behavior Technician 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3 Registered Behavior Technicians </a:t>
            </a:r>
          </a:p>
          <a:p>
            <a:endParaRPr lang="en-US" dirty="0"/>
          </a:p>
          <a:p>
            <a:pPr algn="ctr"/>
            <a:r>
              <a:rPr lang="en-US" dirty="0" smtClean="0"/>
              <a:t>Increase of $338,795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7721876"/>
              </p:ext>
            </p:extLst>
          </p:nvPr>
        </p:nvGraphicFramePr>
        <p:xfrm>
          <a:off x="736331" y="4572000"/>
          <a:ext cx="7924800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4350">
                  <a:extLst>
                    <a:ext uri="{9D8B030D-6E8A-4147-A177-3AD203B41FA5}">
                      <a16:colId xmlns:a16="http://schemas.microsoft.com/office/drawing/2014/main" val="194197071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75651414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488541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Driver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What’s Included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2023 Budget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310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Pediatric</a:t>
                      </a: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Therapeutic</a:t>
                      </a: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Services        </a:t>
                      </a:r>
                    </a:p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(PTS)  (1241-329) 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Speech</a:t>
                      </a:r>
                      <a:r>
                        <a:rPr lang="en-US" sz="1400" baseline="0" dirty="0" smtClean="0"/>
                        <a:t>,  OT, BCBA, &amp; RBT’s Services for Students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b="0" dirty="0" smtClean="0">
                          <a:effectLst/>
                          <a:latin typeface="Arial" panose="020B0604020202020204" pitchFamily="34" charset="0"/>
                        </a:rPr>
                        <a:t>1,650,000.00</a:t>
                      </a:r>
                      <a:endParaRPr lang="en-US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92734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77399" y="5867400"/>
            <a:ext cx="7180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Increase support for our elementary programs.  </a:t>
            </a:r>
          </a:p>
          <a:p>
            <a:pPr algn="ctr"/>
            <a:r>
              <a:rPr lang="en-US" dirty="0" smtClean="0"/>
              <a:t>Keeping students in district programs will continue to lower tuition costs.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00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20443</TotalTime>
  <Words>2221</Words>
  <Application>Microsoft Office PowerPoint</Application>
  <PresentationFormat>On-screen Show (4:3)</PresentationFormat>
  <Paragraphs>835</Paragraphs>
  <Slides>38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Calibri</vt:lpstr>
      <vt:lpstr>Century Gothic</vt:lpstr>
      <vt:lpstr>DM Sans</vt:lpstr>
      <vt:lpstr>Times New Roman</vt:lpstr>
      <vt:lpstr>Wingdings</vt:lpstr>
      <vt:lpstr>Wingdings 3</vt:lpstr>
      <vt:lpstr>Wisp</vt:lpstr>
      <vt:lpstr>PowerPoint Presentation</vt:lpstr>
      <vt:lpstr>Data</vt:lpstr>
      <vt:lpstr>Budget Pressures </vt:lpstr>
      <vt:lpstr>Sample Tuition Costs </vt:lpstr>
      <vt:lpstr>Student Tuitions </vt:lpstr>
      <vt:lpstr>Special  Education:  1200 Series </vt:lpstr>
      <vt:lpstr>Special Education Data</vt:lpstr>
      <vt:lpstr>Budget Pressures </vt:lpstr>
      <vt:lpstr>Major Cost Drivers Special Education </vt:lpstr>
      <vt:lpstr>Major Cost Drivers Special Education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Pupil Services Costs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Health Services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Additional Considerations</vt:lpstr>
      <vt:lpstr>Thank You Any Questions?</vt:lpstr>
    </vt:vector>
  </TitlesOfParts>
  <Company>Bristol Township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BTSD Tuitions, Pupil Services, Special Education &amp; Health Services, Budget Presentation</dc:title>
  <dc:creator>Lou deFonteny</dc:creator>
  <cp:lastModifiedBy>Windows User</cp:lastModifiedBy>
  <cp:revision>248</cp:revision>
  <cp:lastPrinted>2021-04-09T18:46:29Z</cp:lastPrinted>
  <dcterms:created xsi:type="dcterms:W3CDTF">2018-03-22T16:37:32Z</dcterms:created>
  <dcterms:modified xsi:type="dcterms:W3CDTF">2022-03-31T12:06:01Z</dcterms:modified>
</cp:coreProperties>
</file>